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5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6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7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8"/>
  </p:notesMasterIdLst>
  <p:handoutMasterIdLst>
    <p:handoutMasterId r:id="rId19"/>
  </p:handoutMasterIdLst>
  <p:sldIdLst>
    <p:sldId id="263" r:id="rId12"/>
    <p:sldId id="446" r:id="rId13"/>
    <p:sldId id="2145708129" r:id="rId14"/>
    <p:sldId id="469" r:id="rId15"/>
    <p:sldId id="468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925F9B-70DB-43D9-A4C3-438A90CD6393}" v="120" dt="2024-11-01T12:07:13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72" d="100"/>
          <a:sy n="72" d="100"/>
        </p:scale>
        <p:origin x="3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8970E8-606E-544E-9196-A0321FFF4315}" type="slidenum"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62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</a:t>
            </a:r>
          </a:p>
          <a:p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Här</a:t>
            </a:r>
            <a:r>
              <a:rPr lang="en-US">
                <a:cs typeface="Calibri"/>
              </a:rPr>
              <a:t> ser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bilden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med I </a:t>
            </a:r>
            <a:r>
              <a:rPr lang="en-US" err="1">
                <a:cs typeface="Calibri"/>
              </a:rPr>
              <a:t>stödmaterialet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gällande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exempel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dialogfrågor</a:t>
            </a:r>
            <a:r>
              <a:rPr lang="en-US">
                <a:cs typeface="Calibri"/>
              </a:rPr>
              <a:t>. Ni </a:t>
            </a:r>
            <a:r>
              <a:rPr lang="en-US" err="1">
                <a:cs typeface="Calibri"/>
              </a:rPr>
              <a:t>behöver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alltså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inte</a:t>
            </a:r>
            <a:r>
              <a:rPr lang="en-US">
                <a:cs typeface="Calibri"/>
              </a:rPr>
              <a:t> prata om </a:t>
            </a:r>
            <a:r>
              <a:rPr lang="en-US" err="1">
                <a:cs typeface="Calibri"/>
              </a:rPr>
              <a:t>alla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välja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vill</a:t>
            </a:r>
            <a:r>
              <a:rPr lang="en-US">
                <a:cs typeface="Calibri"/>
              </a:rPr>
              <a:t> prata om, </a:t>
            </a:r>
            <a:r>
              <a:rPr lang="en-US" err="1">
                <a:cs typeface="Calibri"/>
              </a:rPr>
              <a:t>eller</a:t>
            </a:r>
            <a:r>
              <a:rPr lang="en-US">
                <a:cs typeface="Calibri"/>
              </a:rPr>
              <a:t> ha dialog om </a:t>
            </a:r>
            <a:r>
              <a:rPr lang="en-US" err="1">
                <a:cs typeface="Calibri"/>
              </a:rPr>
              <a:t>andra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delar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länge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kopplat</a:t>
            </a:r>
            <a:r>
              <a:rPr lang="en-US">
                <a:cs typeface="Calibri"/>
              </a:rPr>
              <a:t> till social </a:t>
            </a:r>
            <a:r>
              <a:rPr lang="en-US" err="1">
                <a:cs typeface="Calibri"/>
              </a:rPr>
              <a:t>arbetsmiljö</a:t>
            </a:r>
            <a:r>
              <a:rPr lang="en-US">
                <a:cs typeface="Calibri"/>
              </a:rPr>
              <a:t>..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5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mycket kortfattad information </a:t>
            </a:r>
            <a:r>
              <a:rPr lang="en-US" dirty="0" err="1">
                <a:cs typeface="Calibri"/>
              </a:rPr>
              <a:t>vad</a:t>
            </a:r>
            <a:r>
              <a:rPr lang="en-US" dirty="0">
                <a:cs typeface="Calibri"/>
              </a:rPr>
              <a:t> man ska </a:t>
            </a:r>
            <a:r>
              <a:rPr lang="en-US" dirty="0" err="1">
                <a:cs typeface="Calibri"/>
              </a:rPr>
              <a:t>göra</a:t>
            </a:r>
            <a:r>
              <a:rPr lang="en-US" dirty="0">
                <a:cs typeface="Calibri"/>
              </a:rPr>
              <a:t> om </a:t>
            </a:r>
            <a:r>
              <a:rPr lang="en-US" dirty="0" err="1">
                <a:cs typeface="Calibri"/>
              </a:rPr>
              <a:t>någon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känner</a:t>
            </a:r>
            <a:r>
              <a:rPr lang="en-US" dirty="0">
                <a:cs typeface="Calibri"/>
              </a:rPr>
              <a:t> sig </a:t>
            </a:r>
            <a:r>
              <a:rPr lang="en-US" dirty="0" err="1">
                <a:cs typeface="Calibri"/>
              </a:rPr>
              <a:t>utsatt</a:t>
            </a:r>
            <a:r>
              <a:rPr lang="en-US" dirty="0">
                <a:cs typeface="Calibri"/>
              </a:rPr>
              <a:t> för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Länk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både</a:t>
            </a:r>
            <a:r>
              <a:rPr lang="en-US" dirty="0">
                <a:cs typeface="Calibri"/>
              </a:rPr>
              <a:t> till </a:t>
            </a:r>
            <a:r>
              <a:rPr lang="en-US" dirty="0" err="1">
                <a:cs typeface="Calibri"/>
              </a:rPr>
              <a:t>rutinen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APT:materialet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endParaRPr lang="en-US" dirty="0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9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15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D1B5D2-C43F-4C6B-A7FA-34DC90C6FADC}"/>
              </a:ext>
            </a:extLst>
          </p:cNvPr>
          <p:cNvSpPr/>
          <p:nvPr userDrawn="1"/>
        </p:nvSpPr>
        <p:spPr>
          <a:xfrm>
            <a:off x="480001" y="1144859"/>
            <a:ext cx="11232001" cy="53531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527D8E7C-BB63-4107-AE9F-73C9EC9FEA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94200" y="2830623"/>
            <a:ext cx="8392800" cy="2370028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47DE4A7-0441-4412-B638-1EF142FA53A7}"/>
              </a:ext>
            </a:extLst>
          </p:cNvPr>
          <p:cNvSpPr txBox="1"/>
          <p:nvPr userDrawn="1"/>
        </p:nvSpPr>
        <p:spPr>
          <a:xfrm>
            <a:off x="480000" y="360009"/>
            <a:ext cx="8740200" cy="48342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200" dirty="0"/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19EC1B-923F-4489-8A9E-C185B834DC9A}"/>
              </a:ext>
            </a:extLst>
          </p:cNvPr>
          <p:cNvSpPr txBox="1"/>
          <p:nvPr userDrawn="1"/>
        </p:nvSpPr>
        <p:spPr>
          <a:xfrm>
            <a:off x="1894200" y="2405064"/>
            <a:ext cx="4608200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sz="1700" dirty="0"/>
              <a:t>Kontakt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0BE5E066-3615-4D7F-B922-8557325BAE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55019" y="387939"/>
            <a:ext cx="1536325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41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97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9.xml"/><Relationship Id="rId16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slideLayout" Target="../slideLayouts/slideLayout12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5.xml"/><Relationship Id="rId16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Relationship Id="rId14" Type="http://schemas.openxmlformats.org/officeDocument/2006/relationships/slideLayout" Target="../slideLayouts/slideLayout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  <p:sldLayoutId id="2147484529" r:id="rId17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4.goteborg.se/prod/AldreVardOmsorg/LIS/Verksamhetshandbok/Verksamh.nsf/F997E3CE6A26A3ECC1258784004E9211/$File/C12585EC0039DFBACKAMD34GKT.pdf?OpenEle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Relationship Id="rId4" Type="http://schemas.openxmlformats.org/officeDocument/2006/relationships/hyperlink" Target="https://view.officeapps.live.com/op/view.aspx?src=https%3A%2F%2Fwww4.goteborg.se%2Fprod%2FAldreVardOmsorg%2FLIS%2FVerksamhetshandbok%2FVerksamh.nsf%2F%2FF997E3CE6A26A3ECC1258784004E9211%2F%24File%2FC12585EC0039DFBACKAMD34GKS.pptx%3FOpenElement&amp;wdOrigin=BROWSELIN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31696" y="3914184"/>
            <a:ext cx="8728608" cy="251417"/>
          </a:xfrm>
        </p:spPr>
        <p:txBody>
          <a:bodyPr/>
          <a:lstStyle/>
          <a:p>
            <a:r>
              <a:rPr lang="sv-SE" dirty="0"/>
              <a:t>Hur bevarar och utvecklar vi ett respektfullt bemötande i vår arbetsgrupp?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  <a:cs typeface="Arial"/>
              </a:rPr>
              <a:t>Äldre samt vård- och omsorgsförvaltningen</a:t>
            </a:r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half" idx="1"/>
          </p:nvPr>
        </p:nvSpPr>
        <p:spPr>
          <a:xfrm>
            <a:off x="549578" y="1726595"/>
            <a:ext cx="5437395" cy="3139603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>
              <a:spcAft>
                <a:spcPts val="0"/>
              </a:spcAft>
            </a:pPr>
            <a:r>
              <a:rPr lang="sv-SE" sz="1800" dirty="0"/>
              <a:t>I detta tema handlar det om att prata om hur den  sociala arbetsmiljön är. Hur vi samarbetar och ger stöd till varandra. </a:t>
            </a:r>
            <a:endParaRPr lang="sv-SE"/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På nästa sida finns exempel på frågeställningar ni kan diskutera. Ni avgör själva hur många eller vilka frågor som är viktigast att prata om.</a:t>
            </a:r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Dela in medarbetare i mindre grupper för att ha dialog.</a:t>
            </a:r>
            <a:endParaRPr lang="sv-SE" sz="180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225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b="1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180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dirty="0">
              <a:cs typeface="Arial" panose="020B0604020202020204"/>
            </a:endParaRPr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D8455108-392A-4696-A3DF-244316802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974" y="1669350"/>
            <a:ext cx="5427684" cy="3622982"/>
          </a:xfrm>
          <a:prstGeom prst="rect">
            <a:avLst/>
          </a:prstGeom>
          <a:noFill/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A2D7AA50-1FB6-4A90-A154-6DA00540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</p:spTree>
    <p:extLst>
      <p:ext uri="{BB962C8B-B14F-4D97-AF65-F5344CB8AC3E}">
        <p14:creationId xmlns:p14="http://schemas.microsoft.com/office/powerpoint/2010/main" val="252427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8B2A14-812A-4D18-AE65-88762300E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Stödmaterial: Social arbetsmiljö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5411E6-6A33-4947-822E-4B96454BB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640" y="1374590"/>
            <a:ext cx="7667703" cy="4582590"/>
          </a:xfrm>
        </p:spPr>
        <p:txBody>
          <a:bodyPr vert="horz" lIns="0" tIns="0" rIns="0" bIns="0" rtlCol="0">
            <a:normAutofit lnSpcReduction="10000"/>
          </a:bodyPr>
          <a:lstStyle/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r>
              <a:rPr lang="sv-SE" sz="1700" b="1" dirty="0"/>
              <a:t>   Hur pratar vi med varandra i vår arbetsgrupp? </a:t>
            </a:r>
            <a:endParaRPr lang="sv-SE" sz="1700" dirty="0"/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säkerställer vi att alla kollegor ges möjlighet att prata på våra möten?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gör vi för att alla i gruppen ska känna sig trygga med att uttrycka sin åsikt?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bemöter vi varandra när någon kommer med nya idéer?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får vi våra nya medarbetare att känna sig välkomna? 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b="1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hjälper vi varandra? 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signalerar vi till chef och kollegor när vi behöver stöd? Har vi ett bra stöd från kollegor och chef? 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Vad gör du om du eller någon av dina kollegor blir illa behandlad av kollegor eller chef?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samarbetar vi med andra professioner/roller?</a:t>
            </a:r>
          </a:p>
          <a:p>
            <a:pPr marL="226695" lvl="1" indent="0">
              <a:lnSpc>
                <a:spcPct val="100000"/>
              </a:lnSpc>
              <a:buNone/>
            </a:pPr>
            <a:r>
              <a:rPr lang="sv-SE" dirty="0"/>
              <a:t>- Hur fungerar dialogen med andra utanför vår arbetsgrupp? Tänk både utifrån  social och digital (ex mail, sms) arbetsmiljö</a:t>
            </a:r>
          </a:p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endParaRPr lang="sv-SE" sz="1400" b="1" dirty="0"/>
          </a:p>
        </p:txBody>
      </p:sp>
      <p:pic>
        <p:nvPicPr>
          <p:cNvPr id="5" name="Bildobjekt 4" descr="En bild som visar Grafik, Teckensnitt, symbol, logotyp&#10;&#10;Automatiskt genererad beskrivning">
            <a:extLst>
              <a:ext uri="{FF2B5EF4-FFF2-40B4-BE49-F238E27FC236}">
                <a16:creationId xmlns:a16="http://schemas.microsoft.com/office/drawing/2014/main" id="{44841C07-1D27-32F7-6FCF-E08D92B053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091" y="2107948"/>
            <a:ext cx="3455269" cy="3455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377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EB273-151A-4C4C-B857-486492C1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Kränkande </a:t>
            </a:r>
            <a:r>
              <a:rPr lang="sv-SE" dirty="0" err="1"/>
              <a:t>särbehanding</a:t>
            </a:r>
            <a:r>
              <a:rPr lang="sv-SE" dirty="0"/>
              <a:t>, trakasserier och sexuella trakasserier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E55942-C645-4403-8FA6-0440A92FC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0701" y="1655207"/>
            <a:ext cx="7913667" cy="4194629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Om du upplever dig utsatt för kränkande särbehandling eller trakasserier ska du, om du kan, tala om för den som utsätter dig för beteendet att du inte accepterar det. </a:t>
            </a:r>
          </a:p>
          <a:p>
            <a:pPr marL="229870" indent="-229870"/>
            <a:r>
              <a:rPr lang="sv-SE" dirty="0"/>
              <a:t>Om du inte kan säga ifrån, eller när beteendet fortsätter trots att du har sagt ifrån ska du kontakta din närmsta chef eller rapportera i IA.</a:t>
            </a:r>
            <a:endParaRPr lang="sv-SE" dirty="0">
              <a:cs typeface="Arial"/>
            </a:endParaRPr>
          </a:p>
          <a:p>
            <a:pPr marL="229870" indent="-229870"/>
            <a:r>
              <a:rPr lang="sv-SE" dirty="0"/>
              <a:t>En anmälan om kränkande särbehandling, diskriminering eller trakasserier ska alltid behandlas med respekt för alla inblandade.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/>
              <a:t>Viktigt att alla känner till stadens rutin </a:t>
            </a:r>
            <a:r>
              <a:rPr lang="sv-SE" b="1" dirty="0">
                <a:hlinkClick r:id="rId3"/>
              </a:rPr>
              <a:t>Göteborgs stads rutin kränkande särbehandling, trakasserier, sexuella trakasserier och repressalier i arbetslivet</a:t>
            </a:r>
            <a:endParaRPr lang="sv-SE" dirty="0">
              <a:cs typeface="Arial" panose="020B0604020202020204"/>
            </a:endParaRPr>
          </a:p>
          <a:p>
            <a:pPr marL="229870" indent="-229870"/>
            <a:endParaRPr lang="sv-SE" dirty="0">
              <a:cs typeface="Arial" panose="020B0604020202020204"/>
            </a:endParaRPr>
          </a:p>
          <a:p>
            <a:pPr marL="0" indent="0">
              <a:buNone/>
            </a:pPr>
            <a:endParaRPr lang="sv-SE" dirty="0"/>
          </a:p>
          <a:p>
            <a:pPr marL="229870" indent="-229870"/>
            <a:endParaRPr lang="sv-SE" dirty="0">
              <a:cs typeface="Arial" panose="020B0604020202020204"/>
            </a:endParaRPr>
          </a:p>
        </p:txBody>
      </p:sp>
      <p:sp>
        <p:nvSpPr>
          <p:cNvPr id="4" name="Pratbubbla: oval 3">
            <a:extLst>
              <a:ext uri="{FF2B5EF4-FFF2-40B4-BE49-F238E27FC236}">
                <a16:creationId xmlns:a16="http://schemas.microsoft.com/office/drawing/2014/main" id="{8B9425B3-C78D-427E-BADB-6F0FACAC1562}"/>
              </a:ext>
            </a:extLst>
          </p:cNvPr>
          <p:cNvSpPr/>
          <p:nvPr/>
        </p:nvSpPr>
        <p:spPr>
          <a:xfrm>
            <a:off x="9095350" y="4473702"/>
            <a:ext cx="2303595" cy="1438971"/>
          </a:xfrm>
          <a:prstGeom prst="wedgeEllipseCallou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APT:material</a:t>
            </a:r>
            <a:r>
              <a:rPr lang="sv-S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Kränkande särbehandling/trakasserier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3D7D3-C4A9-4DCA-BFF8-ED3527EC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14" y="352658"/>
            <a:ext cx="6877709" cy="1147968"/>
          </a:xfrm>
        </p:spPr>
        <p:txBody>
          <a:bodyPr anchor="ctr">
            <a:normAutofit/>
          </a:bodyPr>
          <a:lstStyle/>
          <a:p>
            <a:r>
              <a:rPr lang="sv-SE" dirty="0"/>
              <a:t>Frisk- och riskfaktorer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933431-46D4-4C02-85A7-03695BF0B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1409" y="1613991"/>
            <a:ext cx="3958560" cy="4194629"/>
          </a:xfrm>
        </p:spPr>
        <p:txBody>
          <a:bodyPr vert="horz" lIns="0" tIns="0" rIns="0" bIns="0" rtlCol="0">
            <a:normAutofit/>
          </a:bodyPr>
          <a:lstStyle/>
          <a:p>
            <a:r>
              <a:rPr lang="sv-SE" dirty="0">
                <a:effectLst/>
              </a:rPr>
              <a:t>Utifrån det ni har pratat om gällande detta tema, vilka är era frisk- och riskfaktorer? Skriv in dessa i er handlingsplan i </a:t>
            </a:r>
            <a:r>
              <a:rPr lang="sv-SE" dirty="0" err="1">
                <a:effectLst/>
              </a:rPr>
              <a:t>stratsys</a:t>
            </a:r>
            <a:r>
              <a:rPr lang="sv-SE" dirty="0">
                <a:effectLst/>
              </a:rPr>
              <a:t>. </a:t>
            </a:r>
          </a:p>
        </p:txBody>
      </p:sp>
      <p:pic>
        <p:nvPicPr>
          <p:cNvPr id="6" name="Picture 4" descr="En bild som visar text&#10;&#10;Automatiskt genererad beskrivning">
            <a:extLst>
              <a:ext uri="{FF2B5EF4-FFF2-40B4-BE49-F238E27FC236}">
                <a16:creationId xmlns:a16="http://schemas.microsoft.com/office/drawing/2014/main" id="{0B163F38-62B5-4AAA-B7D7-167944FEF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9735" y="2512970"/>
            <a:ext cx="3958273" cy="264214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2497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1595915-490D-486D-9F5C-7BBBAD6F7D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58847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B660C4-47F1-4268-911E-4675D6E03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910AA2-5937-44F1-B0F2-3BEB01C091B7}">
  <ds:schemaRefs>
    <ds:schemaRef ds:uri="http://schemas.microsoft.com/office/2006/documentManagement/types"/>
    <ds:schemaRef ds:uri="http://schemas.microsoft.com/office/infopath/2007/PartnerControls"/>
    <ds:schemaRef ds:uri="655b1737-3d84-437d-abf8-09ccddba321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0ce67f5-ab09-467a-970c-06522761ce4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5FD3A4E-8142-44D3-9BC1-23A4B6908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459</Words>
  <Application>Microsoft Office PowerPoint</Application>
  <PresentationFormat>Bredbild</PresentationFormat>
  <Paragraphs>47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6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Social arbetsmiljö</vt:lpstr>
      <vt:lpstr>Social arbetsmiljö</vt:lpstr>
      <vt:lpstr>Stödmaterial: Social arbetsmiljö</vt:lpstr>
      <vt:lpstr>Kränkande särbehanding, trakasserier och sexuella trakasserier</vt:lpstr>
      <vt:lpstr>Frisk- och riskfaktorer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48</cp:revision>
  <dcterms:created xsi:type="dcterms:W3CDTF">2022-01-20T14:09:27Z</dcterms:created>
  <dcterms:modified xsi:type="dcterms:W3CDTF">2024-12-17T13:04:44Z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